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diagrams/data3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quickStyle1.xml" ContentType="application/vnd.openxmlformats-officedocument.drawingml.diagramStyle+xml"/>
  <Override PartName="/ppt/diagrams/layout3.xml" ContentType="application/vnd.openxmlformats-officedocument.drawingml.diagramLayout+xml"/>
  <Override PartName="/ppt/diagrams/drawing2.xml" ContentType="application/vnd.ms-office.drawingml.diagramDrawing+xml"/>
  <Override PartName="/ppt/diagrams/quickStyle3.xml" ContentType="application/vnd.openxmlformats-officedocument.drawingml.diagramStyle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layout1.xml" ContentType="application/vnd.openxmlformats-officedocument.drawingml.diagramLayout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13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5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8AF4F2-F3F8-4446-B475-8176A9038698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A1C41C0-6F8A-4C88-8284-7473642200F0}">
      <dgm:prSet custT="1"/>
      <dgm:spPr/>
      <dgm:t>
        <a:bodyPr/>
        <a:lstStyle/>
        <a:p>
          <a:r>
            <a:rPr lang="en-US" sz="2000" dirty="0"/>
            <a:t>Overview.  What is purpose of Treasurer</a:t>
          </a:r>
        </a:p>
      </dgm:t>
    </dgm:pt>
    <dgm:pt modelId="{56D155AE-3DB6-4380-92FF-EA5B54AA562C}" type="parTrans" cxnId="{138D2F8A-E85A-4164-90D0-6CB9AF0FC8B4}">
      <dgm:prSet/>
      <dgm:spPr/>
      <dgm:t>
        <a:bodyPr/>
        <a:lstStyle/>
        <a:p>
          <a:endParaRPr lang="en-US"/>
        </a:p>
      </dgm:t>
    </dgm:pt>
    <dgm:pt modelId="{453B5234-94B3-4919-8AAA-DF8C6065C43B}" type="sibTrans" cxnId="{138D2F8A-E85A-4164-90D0-6CB9AF0FC8B4}">
      <dgm:prSet/>
      <dgm:spPr/>
      <dgm:t>
        <a:bodyPr/>
        <a:lstStyle/>
        <a:p>
          <a:endParaRPr lang="en-US"/>
        </a:p>
      </dgm:t>
    </dgm:pt>
    <dgm:pt modelId="{0184E5B0-DB58-45E3-8D1E-B2E83F981243}">
      <dgm:prSet custT="1"/>
      <dgm:spPr/>
      <dgm:t>
        <a:bodyPr/>
        <a:lstStyle/>
        <a:p>
          <a:r>
            <a:rPr lang="en-US" sz="1800" dirty="0"/>
            <a:t>Theology of Money</a:t>
          </a:r>
        </a:p>
      </dgm:t>
    </dgm:pt>
    <dgm:pt modelId="{6E962235-FE81-4F7D-A14A-43099E160E3F}" type="parTrans" cxnId="{218C7C32-D82A-43D0-A8D8-0AB654E900D9}">
      <dgm:prSet/>
      <dgm:spPr/>
      <dgm:t>
        <a:bodyPr/>
        <a:lstStyle/>
        <a:p>
          <a:endParaRPr lang="en-US"/>
        </a:p>
      </dgm:t>
    </dgm:pt>
    <dgm:pt modelId="{FAD3A0EB-84EC-4240-A062-11239527413C}" type="sibTrans" cxnId="{218C7C32-D82A-43D0-A8D8-0AB654E900D9}">
      <dgm:prSet/>
      <dgm:spPr/>
      <dgm:t>
        <a:bodyPr/>
        <a:lstStyle/>
        <a:p>
          <a:endParaRPr lang="en-US"/>
        </a:p>
      </dgm:t>
    </dgm:pt>
    <dgm:pt modelId="{A71F18FB-83FC-4E37-9D55-1FAE926619E8}">
      <dgm:prSet custT="1"/>
      <dgm:spPr/>
      <dgm:t>
        <a:bodyPr/>
        <a:lstStyle/>
        <a:p>
          <a:r>
            <a:rPr lang="en-US" sz="1800" dirty="0"/>
            <a:t>Financial reporting</a:t>
          </a:r>
        </a:p>
      </dgm:t>
    </dgm:pt>
    <dgm:pt modelId="{16B19367-47AB-43B5-A9C6-52CEB120D46A}" type="parTrans" cxnId="{12A34A4D-8083-43A9-B626-2625280D2204}">
      <dgm:prSet/>
      <dgm:spPr/>
      <dgm:t>
        <a:bodyPr/>
        <a:lstStyle/>
        <a:p>
          <a:endParaRPr lang="en-US"/>
        </a:p>
      </dgm:t>
    </dgm:pt>
    <dgm:pt modelId="{DD4F0B14-FDA1-4280-95FF-E7E6FC3E2785}" type="sibTrans" cxnId="{12A34A4D-8083-43A9-B626-2625280D2204}">
      <dgm:prSet/>
      <dgm:spPr/>
      <dgm:t>
        <a:bodyPr/>
        <a:lstStyle/>
        <a:p>
          <a:endParaRPr lang="en-US"/>
        </a:p>
      </dgm:t>
    </dgm:pt>
    <dgm:pt modelId="{162CDFED-3678-4AE4-9E05-2A23FEB1C801}">
      <dgm:prSet custT="1"/>
      <dgm:spPr/>
      <dgm:t>
        <a:bodyPr/>
        <a:lstStyle/>
        <a:p>
          <a:r>
            <a:rPr lang="en-US" sz="1800" dirty="0"/>
            <a:t>Financial planning</a:t>
          </a:r>
        </a:p>
      </dgm:t>
    </dgm:pt>
    <dgm:pt modelId="{EE7113A5-3DD2-4475-800E-1BACF87DDE3B}" type="parTrans" cxnId="{C3EEE3CC-A4F2-4E0B-8E16-A4F66A0492D3}">
      <dgm:prSet/>
      <dgm:spPr/>
      <dgm:t>
        <a:bodyPr/>
        <a:lstStyle/>
        <a:p>
          <a:endParaRPr lang="en-US"/>
        </a:p>
      </dgm:t>
    </dgm:pt>
    <dgm:pt modelId="{3997EB99-3815-40CC-A535-FE44229B3229}" type="sibTrans" cxnId="{C3EEE3CC-A4F2-4E0B-8E16-A4F66A0492D3}">
      <dgm:prSet/>
      <dgm:spPr/>
      <dgm:t>
        <a:bodyPr/>
        <a:lstStyle/>
        <a:p>
          <a:endParaRPr lang="en-US"/>
        </a:p>
      </dgm:t>
    </dgm:pt>
    <dgm:pt modelId="{27FCD0DE-4B27-4BE9-ACFD-312BB55924EE}">
      <dgm:prSet custT="1"/>
      <dgm:spPr/>
      <dgm:t>
        <a:bodyPr/>
        <a:lstStyle/>
        <a:p>
          <a:r>
            <a:rPr lang="en-US" sz="1800"/>
            <a:t>Financial </a:t>
          </a:r>
          <a:r>
            <a:rPr lang="en-US" sz="1800" dirty="0"/>
            <a:t>management</a:t>
          </a:r>
        </a:p>
      </dgm:t>
    </dgm:pt>
    <dgm:pt modelId="{1765054C-ED4D-4005-9F2C-0B62FD83871E}" type="parTrans" cxnId="{099FA222-892A-41B1-A546-1D559C9CED65}">
      <dgm:prSet/>
      <dgm:spPr/>
      <dgm:t>
        <a:bodyPr/>
        <a:lstStyle/>
        <a:p>
          <a:endParaRPr lang="en-US"/>
        </a:p>
      </dgm:t>
    </dgm:pt>
    <dgm:pt modelId="{ACEF68E7-FD94-40C6-BD9F-5155EA96EBE9}" type="sibTrans" cxnId="{099FA222-892A-41B1-A546-1D559C9CED65}">
      <dgm:prSet/>
      <dgm:spPr/>
      <dgm:t>
        <a:bodyPr/>
        <a:lstStyle/>
        <a:p>
          <a:endParaRPr lang="en-US"/>
        </a:p>
      </dgm:t>
    </dgm:pt>
    <dgm:pt modelId="{7E00DACC-8F36-4704-99B6-45D459C384BB}" type="pres">
      <dgm:prSet presAssocID="{BD8AF4F2-F3F8-4446-B475-8176A9038698}" presName="linear" presStyleCnt="0">
        <dgm:presLayoutVars>
          <dgm:dir/>
          <dgm:animLvl val="lvl"/>
          <dgm:resizeHandles val="exact"/>
        </dgm:presLayoutVars>
      </dgm:prSet>
      <dgm:spPr/>
    </dgm:pt>
    <dgm:pt modelId="{29AAE83A-E943-407D-8748-F8A289980FC6}" type="pres">
      <dgm:prSet presAssocID="{3A1C41C0-6F8A-4C88-8284-7473642200F0}" presName="parentLin" presStyleCnt="0"/>
      <dgm:spPr/>
    </dgm:pt>
    <dgm:pt modelId="{EB4CA6EB-FBAF-473A-B354-425E1AEED4BF}" type="pres">
      <dgm:prSet presAssocID="{3A1C41C0-6F8A-4C88-8284-7473642200F0}" presName="parentLeftMargin" presStyleLbl="node1" presStyleIdx="0" presStyleCnt="1"/>
      <dgm:spPr/>
    </dgm:pt>
    <dgm:pt modelId="{6399409D-6EBE-4E6B-A654-DFFAEE26ABEE}" type="pres">
      <dgm:prSet presAssocID="{3A1C41C0-6F8A-4C88-8284-7473642200F0}" presName="parentText" presStyleLbl="node1" presStyleIdx="0" presStyleCnt="1" custScaleX="714460" custScaleY="46740">
        <dgm:presLayoutVars>
          <dgm:chMax val="0"/>
          <dgm:bulletEnabled val="1"/>
        </dgm:presLayoutVars>
      </dgm:prSet>
      <dgm:spPr/>
    </dgm:pt>
    <dgm:pt modelId="{67D03B33-79CA-44BB-B40B-528F2FF01E7C}" type="pres">
      <dgm:prSet presAssocID="{3A1C41C0-6F8A-4C88-8284-7473642200F0}" presName="negativeSpace" presStyleCnt="0"/>
      <dgm:spPr/>
    </dgm:pt>
    <dgm:pt modelId="{394909DD-A506-4EAF-AB02-FA468BF827B2}" type="pres">
      <dgm:prSet presAssocID="{3A1C41C0-6F8A-4C88-8284-7473642200F0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E3994709-123C-4258-A74B-73C6FF374017}" type="presOf" srcId="{162CDFED-3678-4AE4-9E05-2A23FEB1C801}" destId="{394909DD-A506-4EAF-AB02-FA468BF827B2}" srcOrd="0" destOrd="3" presId="urn:microsoft.com/office/officeart/2005/8/layout/list1"/>
    <dgm:cxn modelId="{099FA222-892A-41B1-A546-1D559C9CED65}" srcId="{3A1C41C0-6F8A-4C88-8284-7473642200F0}" destId="{27FCD0DE-4B27-4BE9-ACFD-312BB55924EE}" srcOrd="1" destOrd="0" parTransId="{1765054C-ED4D-4005-9F2C-0B62FD83871E}" sibTransId="{ACEF68E7-FD94-40C6-BD9F-5155EA96EBE9}"/>
    <dgm:cxn modelId="{218C7C32-D82A-43D0-A8D8-0AB654E900D9}" srcId="{3A1C41C0-6F8A-4C88-8284-7473642200F0}" destId="{0184E5B0-DB58-45E3-8D1E-B2E83F981243}" srcOrd="0" destOrd="0" parTransId="{6E962235-FE81-4F7D-A14A-43099E160E3F}" sibTransId="{FAD3A0EB-84EC-4240-A062-11239527413C}"/>
    <dgm:cxn modelId="{34EDD764-F64E-46D4-9071-9F4147C76736}" type="presOf" srcId="{0184E5B0-DB58-45E3-8D1E-B2E83F981243}" destId="{394909DD-A506-4EAF-AB02-FA468BF827B2}" srcOrd="0" destOrd="0" presId="urn:microsoft.com/office/officeart/2005/8/layout/list1"/>
    <dgm:cxn modelId="{12A34A4D-8083-43A9-B626-2625280D2204}" srcId="{3A1C41C0-6F8A-4C88-8284-7473642200F0}" destId="{A71F18FB-83FC-4E37-9D55-1FAE926619E8}" srcOrd="2" destOrd="0" parTransId="{16B19367-47AB-43B5-A9C6-52CEB120D46A}" sibTransId="{DD4F0B14-FDA1-4280-95FF-E7E6FC3E2785}"/>
    <dgm:cxn modelId="{E40A8A55-6338-4BAF-A7B1-0038FAAFF95C}" type="presOf" srcId="{A71F18FB-83FC-4E37-9D55-1FAE926619E8}" destId="{394909DD-A506-4EAF-AB02-FA468BF827B2}" srcOrd="0" destOrd="2" presId="urn:microsoft.com/office/officeart/2005/8/layout/list1"/>
    <dgm:cxn modelId="{BCFA9A7A-D33D-4EC0-BF24-1BC6328D7EF6}" type="presOf" srcId="{BD8AF4F2-F3F8-4446-B475-8176A9038698}" destId="{7E00DACC-8F36-4704-99B6-45D459C384BB}" srcOrd="0" destOrd="0" presId="urn:microsoft.com/office/officeart/2005/8/layout/list1"/>
    <dgm:cxn modelId="{F1A2F881-A669-4DD4-A5FF-84B5F195E896}" type="presOf" srcId="{3A1C41C0-6F8A-4C88-8284-7473642200F0}" destId="{EB4CA6EB-FBAF-473A-B354-425E1AEED4BF}" srcOrd="0" destOrd="0" presId="urn:microsoft.com/office/officeart/2005/8/layout/list1"/>
    <dgm:cxn modelId="{138D2F8A-E85A-4164-90D0-6CB9AF0FC8B4}" srcId="{BD8AF4F2-F3F8-4446-B475-8176A9038698}" destId="{3A1C41C0-6F8A-4C88-8284-7473642200F0}" srcOrd="0" destOrd="0" parTransId="{56D155AE-3DB6-4380-92FF-EA5B54AA562C}" sibTransId="{453B5234-94B3-4919-8AAA-DF8C6065C43B}"/>
    <dgm:cxn modelId="{C3EEE3CC-A4F2-4E0B-8E16-A4F66A0492D3}" srcId="{3A1C41C0-6F8A-4C88-8284-7473642200F0}" destId="{162CDFED-3678-4AE4-9E05-2A23FEB1C801}" srcOrd="3" destOrd="0" parTransId="{EE7113A5-3DD2-4475-800E-1BACF87DDE3B}" sibTransId="{3997EB99-3815-40CC-A535-FE44229B3229}"/>
    <dgm:cxn modelId="{2B990FDD-7C12-4CB0-812B-22B812E9E62C}" type="presOf" srcId="{27FCD0DE-4B27-4BE9-ACFD-312BB55924EE}" destId="{394909DD-A506-4EAF-AB02-FA468BF827B2}" srcOrd="0" destOrd="1" presId="urn:microsoft.com/office/officeart/2005/8/layout/list1"/>
    <dgm:cxn modelId="{6C4E76F1-9CEE-4D1B-ADE3-EA7E686F842A}" type="presOf" srcId="{3A1C41C0-6F8A-4C88-8284-7473642200F0}" destId="{6399409D-6EBE-4E6B-A654-DFFAEE26ABEE}" srcOrd="1" destOrd="0" presId="urn:microsoft.com/office/officeart/2005/8/layout/list1"/>
    <dgm:cxn modelId="{76950DCE-94F4-4381-B865-0702340A6F86}" type="presParOf" srcId="{7E00DACC-8F36-4704-99B6-45D459C384BB}" destId="{29AAE83A-E943-407D-8748-F8A289980FC6}" srcOrd="0" destOrd="0" presId="urn:microsoft.com/office/officeart/2005/8/layout/list1"/>
    <dgm:cxn modelId="{1DCB4BAC-07D9-498A-9634-07FF743D47DD}" type="presParOf" srcId="{29AAE83A-E943-407D-8748-F8A289980FC6}" destId="{EB4CA6EB-FBAF-473A-B354-425E1AEED4BF}" srcOrd="0" destOrd="0" presId="urn:microsoft.com/office/officeart/2005/8/layout/list1"/>
    <dgm:cxn modelId="{BBA31117-C9BC-4B64-BF26-4BA16E95D9A7}" type="presParOf" srcId="{29AAE83A-E943-407D-8748-F8A289980FC6}" destId="{6399409D-6EBE-4E6B-A654-DFFAEE26ABEE}" srcOrd="1" destOrd="0" presId="urn:microsoft.com/office/officeart/2005/8/layout/list1"/>
    <dgm:cxn modelId="{AD1EB365-51AE-4C20-AFC7-08ACFA396211}" type="presParOf" srcId="{7E00DACC-8F36-4704-99B6-45D459C384BB}" destId="{67D03B33-79CA-44BB-B40B-528F2FF01E7C}" srcOrd="1" destOrd="0" presId="urn:microsoft.com/office/officeart/2005/8/layout/list1"/>
    <dgm:cxn modelId="{94CCD32F-6201-4F5A-8F58-6B4EE9AFC114}" type="presParOf" srcId="{7E00DACC-8F36-4704-99B6-45D459C384BB}" destId="{394909DD-A506-4EAF-AB02-FA468BF827B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8AF4F2-F3F8-4446-B475-8176A9038698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A1C41C0-6F8A-4C88-8284-7473642200F0}">
      <dgm:prSet custT="1"/>
      <dgm:spPr/>
      <dgm:t>
        <a:bodyPr/>
        <a:lstStyle/>
        <a:p>
          <a:r>
            <a:rPr lang="en-US" sz="2000" dirty="0"/>
            <a:t>The Theology of Money</a:t>
          </a:r>
        </a:p>
      </dgm:t>
    </dgm:pt>
    <dgm:pt modelId="{56D155AE-3DB6-4380-92FF-EA5B54AA562C}" type="parTrans" cxnId="{138D2F8A-E85A-4164-90D0-6CB9AF0FC8B4}">
      <dgm:prSet/>
      <dgm:spPr/>
      <dgm:t>
        <a:bodyPr/>
        <a:lstStyle/>
        <a:p>
          <a:endParaRPr lang="en-US"/>
        </a:p>
      </dgm:t>
    </dgm:pt>
    <dgm:pt modelId="{453B5234-94B3-4919-8AAA-DF8C6065C43B}" type="sibTrans" cxnId="{138D2F8A-E85A-4164-90D0-6CB9AF0FC8B4}">
      <dgm:prSet/>
      <dgm:spPr/>
      <dgm:t>
        <a:bodyPr/>
        <a:lstStyle/>
        <a:p>
          <a:endParaRPr lang="en-US"/>
        </a:p>
      </dgm:t>
    </dgm:pt>
    <dgm:pt modelId="{0184E5B0-DB58-45E3-8D1E-B2E83F981243}">
      <dgm:prSet custT="1"/>
      <dgm:spPr/>
      <dgm:t>
        <a:bodyPr/>
        <a:lstStyle/>
        <a:p>
          <a:endParaRPr lang="en-US" sz="1800" dirty="0"/>
        </a:p>
      </dgm:t>
    </dgm:pt>
    <dgm:pt modelId="{6E962235-FE81-4F7D-A14A-43099E160E3F}" type="parTrans" cxnId="{218C7C32-D82A-43D0-A8D8-0AB654E900D9}">
      <dgm:prSet/>
      <dgm:spPr/>
      <dgm:t>
        <a:bodyPr/>
        <a:lstStyle/>
        <a:p>
          <a:endParaRPr lang="en-US"/>
        </a:p>
      </dgm:t>
    </dgm:pt>
    <dgm:pt modelId="{FAD3A0EB-84EC-4240-A062-11239527413C}" type="sibTrans" cxnId="{218C7C32-D82A-43D0-A8D8-0AB654E900D9}">
      <dgm:prSet/>
      <dgm:spPr/>
      <dgm:t>
        <a:bodyPr/>
        <a:lstStyle/>
        <a:p>
          <a:endParaRPr lang="en-US"/>
        </a:p>
      </dgm:t>
    </dgm:pt>
    <dgm:pt modelId="{7E00DACC-8F36-4704-99B6-45D459C384BB}" type="pres">
      <dgm:prSet presAssocID="{BD8AF4F2-F3F8-4446-B475-8176A9038698}" presName="linear" presStyleCnt="0">
        <dgm:presLayoutVars>
          <dgm:dir/>
          <dgm:animLvl val="lvl"/>
          <dgm:resizeHandles val="exact"/>
        </dgm:presLayoutVars>
      </dgm:prSet>
      <dgm:spPr/>
    </dgm:pt>
    <dgm:pt modelId="{29AAE83A-E943-407D-8748-F8A289980FC6}" type="pres">
      <dgm:prSet presAssocID="{3A1C41C0-6F8A-4C88-8284-7473642200F0}" presName="parentLin" presStyleCnt="0"/>
      <dgm:spPr/>
    </dgm:pt>
    <dgm:pt modelId="{EB4CA6EB-FBAF-473A-B354-425E1AEED4BF}" type="pres">
      <dgm:prSet presAssocID="{3A1C41C0-6F8A-4C88-8284-7473642200F0}" presName="parentLeftMargin" presStyleLbl="node1" presStyleIdx="0" presStyleCnt="1"/>
      <dgm:spPr/>
    </dgm:pt>
    <dgm:pt modelId="{6399409D-6EBE-4E6B-A654-DFFAEE26ABEE}" type="pres">
      <dgm:prSet presAssocID="{3A1C41C0-6F8A-4C88-8284-7473642200F0}" presName="parentText" presStyleLbl="node1" presStyleIdx="0" presStyleCnt="1" custScaleX="714460" custScaleY="46740">
        <dgm:presLayoutVars>
          <dgm:chMax val="0"/>
          <dgm:bulletEnabled val="1"/>
        </dgm:presLayoutVars>
      </dgm:prSet>
      <dgm:spPr/>
    </dgm:pt>
    <dgm:pt modelId="{67D03B33-79CA-44BB-B40B-528F2FF01E7C}" type="pres">
      <dgm:prSet presAssocID="{3A1C41C0-6F8A-4C88-8284-7473642200F0}" presName="negativeSpace" presStyleCnt="0"/>
      <dgm:spPr/>
    </dgm:pt>
    <dgm:pt modelId="{394909DD-A506-4EAF-AB02-FA468BF827B2}" type="pres">
      <dgm:prSet presAssocID="{3A1C41C0-6F8A-4C88-8284-7473642200F0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218C7C32-D82A-43D0-A8D8-0AB654E900D9}" srcId="{3A1C41C0-6F8A-4C88-8284-7473642200F0}" destId="{0184E5B0-DB58-45E3-8D1E-B2E83F981243}" srcOrd="0" destOrd="0" parTransId="{6E962235-FE81-4F7D-A14A-43099E160E3F}" sibTransId="{FAD3A0EB-84EC-4240-A062-11239527413C}"/>
    <dgm:cxn modelId="{34EDD764-F64E-46D4-9071-9F4147C76736}" type="presOf" srcId="{0184E5B0-DB58-45E3-8D1E-B2E83F981243}" destId="{394909DD-A506-4EAF-AB02-FA468BF827B2}" srcOrd="0" destOrd="0" presId="urn:microsoft.com/office/officeart/2005/8/layout/list1"/>
    <dgm:cxn modelId="{BCFA9A7A-D33D-4EC0-BF24-1BC6328D7EF6}" type="presOf" srcId="{BD8AF4F2-F3F8-4446-B475-8176A9038698}" destId="{7E00DACC-8F36-4704-99B6-45D459C384BB}" srcOrd="0" destOrd="0" presId="urn:microsoft.com/office/officeart/2005/8/layout/list1"/>
    <dgm:cxn modelId="{F1A2F881-A669-4DD4-A5FF-84B5F195E896}" type="presOf" srcId="{3A1C41C0-6F8A-4C88-8284-7473642200F0}" destId="{EB4CA6EB-FBAF-473A-B354-425E1AEED4BF}" srcOrd="0" destOrd="0" presId="urn:microsoft.com/office/officeart/2005/8/layout/list1"/>
    <dgm:cxn modelId="{138D2F8A-E85A-4164-90D0-6CB9AF0FC8B4}" srcId="{BD8AF4F2-F3F8-4446-B475-8176A9038698}" destId="{3A1C41C0-6F8A-4C88-8284-7473642200F0}" srcOrd="0" destOrd="0" parTransId="{56D155AE-3DB6-4380-92FF-EA5B54AA562C}" sibTransId="{453B5234-94B3-4919-8AAA-DF8C6065C43B}"/>
    <dgm:cxn modelId="{6C4E76F1-9CEE-4D1B-ADE3-EA7E686F842A}" type="presOf" srcId="{3A1C41C0-6F8A-4C88-8284-7473642200F0}" destId="{6399409D-6EBE-4E6B-A654-DFFAEE26ABEE}" srcOrd="1" destOrd="0" presId="urn:microsoft.com/office/officeart/2005/8/layout/list1"/>
    <dgm:cxn modelId="{76950DCE-94F4-4381-B865-0702340A6F86}" type="presParOf" srcId="{7E00DACC-8F36-4704-99B6-45D459C384BB}" destId="{29AAE83A-E943-407D-8748-F8A289980FC6}" srcOrd="0" destOrd="0" presId="urn:microsoft.com/office/officeart/2005/8/layout/list1"/>
    <dgm:cxn modelId="{1DCB4BAC-07D9-498A-9634-07FF743D47DD}" type="presParOf" srcId="{29AAE83A-E943-407D-8748-F8A289980FC6}" destId="{EB4CA6EB-FBAF-473A-B354-425E1AEED4BF}" srcOrd="0" destOrd="0" presId="urn:microsoft.com/office/officeart/2005/8/layout/list1"/>
    <dgm:cxn modelId="{BBA31117-C9BC-4B64-BF26-4BA16E95D9A7}" type="presParOf" srcId="{29AAE83A-E943-407D-8748-F8A289980FC6}" destId="{6399409D-6EBE-4E6B-A654-DFFAEE26ABEE}" srcOrd="1" destOrd="0" presId="urn:microsoft.com/office/officeart/2005/8/layout/list1"/>
    <dgm:cxn modelId="{AD1EB365-51AE-4C20-AFC7-08ACFA396211}" type="presParOf" srcId="{7E00DACC-8F36-4704-99B6-45D459C384BB}" destId="{67D03B33-79CA-44BB-B40B-528F2FF01E7C}" srcOrd="1" destOrd="0" presId="urn:microsoft.com/office/officeart/2005/8/layout/list1"/>
    <dgm:cxn modelId="{94CCD32F-6201-4F5A-8F58-6B4EE9AFC114}" type="presParOf" srcId="{7E00DACC-8F36-4704-99B6-45D459C384BB}" destId="{394909DD-A506-4EAF-AB02-FA468BF827B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586D4D-F0B6-4242-8ACE-819D04F55AE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0131144-DE9D-4255-B5CC-36F620EC7613}">
      <dgm:prSet/>
      <dgm:spPr/>
      <dgm:t>
        <a:bodyPr/>
        <a:lstStyle/>
        <a:p>
          <a:r>
            <a:rPr lang="en-US" b="0" i="0"/>
            <a:t>What are your questions?</a:t>
          </a:r>
          <a:endParaRPr lang="en-US"/>
        </a:p>
      </dgm:t>
    </dgm:pt>
    <dgm:pt modelId="{05B03639-DE69-41BB-AE12-4E5904F2010C}" type="parTrans" cxnId="{4FCA0B6B-94C0-4C1D-85DF-BAD4D409F504}">
      <dgm:prSet/>
      <dgm:spPr/>
      <dgm:t>
        <a:bodyPr/>
        <a:lstStyle/>
        <a:p>
          <a:endParaRPr lang="en-US"/>
        </a:p>
      </dgm:t>
    </dgm:pt>
    <dgm:pt modelId="{D58347AD-EEC7-4812-9A74-6C9DFE68CA32}" type="sibTrans" cxnId="{4FCA0B6B-94C0-4C1D-85DF-BAD4D409F504}">
      <dgm:prSet/>
      <dgm:spPr/>
      <dgm:t>
        <a:bodyPr/>
        <a:lstStyle/>
        <a:p>
          <a:endParaRPr lang="en-US"/>
        </a:p>
      </dgm:t>
    </dgm:pt>
    <dgm:pt modelId="{1BA6ABEE-49E6-4D23-817C-B03007FF8E72}">
      <dgm:prSet/>
      <dgm:spPr/>
      <dgm:t>
        <a:bodyPr/>
        <a:lstStyle/>
        <a:p>
          <a:r>
            <a:rPr lang="en-US" b="0" i="0"/>
            <a:t>What do we need to cover in more depth?</a:t>
          </a:r>
          <a:endParaRPr lang="en-US"/>
        </a:p>
      </dgm:t>
    </dgm:pt>
    <dgm:pt modelId="{8549AFAC-F93F-43AE-BB56-D2C01E410E9D}" type="parTrans" cxnId="{468A96A8-9817-4409-A51A-A4AB40815310}">
      <dgm:prSet/>
      <dgm:spPr/>
      <dgm:t>
        <a:bodyPr/>
        <a:lstStyle/>
        <a:p>
          <a:endParaRPr lang="en-US"/>
        </a:p>
      </dgm:t>
    </dgm:pt>
    <dgm:pt modelId="{A34A0C23-3C71-4D95-BFCC-BE56EED98EF5}" type="sibTrans" cxnId="{468A96A8-9817-4409-A51A-A4AB40815310}">
      <dgm:prSet/>
      <dgm:spPr/>
      <dgm:t>
        <a:bodyPr/>
        <a:lstStyle/>
        <a:p>
          <a:endParaRPr lang="en-US"/>
        </a:p>
      </dgm:t>
    </dgm:pt>
    <dgm:pt modelId="{4137700A-CC81-456B-83C6-213E81048EAD}">
      <dgm:prSet/>
      <dgm:spPr/>
      <dgm:t>
        <a:bodyPr/>
        <a:lstStyle/>
        <a:p>
          <a:r>
            <a:rPr lang="en-US" b="0" i="0"/>
            <a:t>What do we need to cover in less depth?</a:t>
          </a:r>
          <a:endParaRPr lang="en-US"/>
        </a:p>
      </dgm:t>
    </dgm:pt>
    <dgm:pt modelId="{5991442C-2AFC-4CE9-80EF-54B62FFF485E}" type="parTrans" cxnId="{6D1C9A9C-7006-4140-B8B2-F2C518536E04}">
      <dgm:prSet/>
      <dgm:spPr/>
      <dgm:t>
        <a:bodyPr/>
        <a:lstStyle/>
        <a:p>
          <a:endParaRPr lang="en-US"/>
        </a:p>
      </dgm:t>
    </dgm:pt>
    <dgm:pt modelId="{DE9DE289-7D08-4D3B-8E8F-F6B8CDF439AA}" type="sibTrans" cxnId="{6D1C9A9C-7006-4140-B8B2-F2C518536E04}">
      <dgm:prSet/>
      <dgm:spPr/>
      <dgm:t>
        <a:bodyPr/>
        <a:lstStyle/>
        <a:p>
          <a:endParaRPr lang="en-US"/>
        </a:p>
      </dgm:t>
    </dgm:pt>
    <dgm:pt modelId="{B940538E-97ED-4C61-9EF2-F2D5D8665CF2}" type="pres">
      <dgm:prSet presAssocID="{93586D4D-F0B6-4242-8ACE-819D04F55AE8}" presName="root" presStyleCnt="0">
        <dgm:presLayoutVars>
          <dgm:dir/>
          <dgm:resizeHandles val="exact"/>
        </dgm:presLayoutVars>
      </dgm:prSet>
      <dgm:spPr/>
    </dgm:pt>
    <dgm:pt modelId="{E5F69139-F4F1-4C4D-A530-A0463075A857}" type="pres">
      <dgm:prSet presAssocID="{90131144-DE9D-4255-B5CC-36F620EC7613}" presName="compNode" presStyleCnt="0"/>
      <dgm:spPr/>
    </dgm:pt>
    <dgm:pt modelId="{53CC6B69-E96D-443F-803C-06146B15859F}" type="pres">
      <dgm:prSet presAssocID="{90131144-DE9D-4255-B5CC-36F620EC7613}" presName="bgRect" presStyleLbl="bgShp" presStyleIdx="0" presStyleCnt="3"/>
      <dgm:spPr/>
    </dgm:pt>
    <dgm:pt modelId="{7728386E-2619-4125-A0AB-4CDDD8C95C02}" type="pres">
      <dgm:prSet presAssocID="{90131144-DE9D-4255-B5CC-36F620EC761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6B2537C4-D636-4E90-936D-E036409555D2}" type="pres">
      <dgm:prSet presAssocID="{90131144-DE9D-4255-B5CC-36F620EC7613}" presName="spaceRect" presStyleCnt="0"/>
      <dgm:spPr/>
    </dgm:pt>
    <dgm:pt modelId="{FDC64465-61CF-4B8C-806D-B3E43C3F5A14}" type="pres">
      <dgm:prSet presAssocID="{90131144-DE9D-4255-B5CC-36F620EC7613}" presName="parTx" presStyleLbl="revTx" presStyleIdx="0" presStyleCnt="3">
        <dgm:presLayoutVars>
          <dgm:chMax val="0"/>
          <dgm:chPref val="0"/>
        </dgm:presLayoutVars>
      </dgm:prSet>
      <dgm:spPr/>
    </dgm:pt>
    <dgm:pt modelId="{2ABEF3EF-5B1D-462B-812E-9398EA31E294}" type="pres">
      <dgm:prSet presAssocID="{D58347AD-EEC7-4812-9A74-6C9DFE68CA32}" presName="sibTrans" presStyleCnt="0"/>
      <dgm:spPr/>
    </dgm:pt>
    <dgm:pt modelId="{F590B01A-5CDB-4257-BFE2-7F2A53FC5762}" type="pres">
      <dgm:prSet presAssocID="{1BA6ABEE-49E6-4D23-817C-B03007FF8E72}" presName="compNode" presStyleCnt="0"/>
      <dgm:spPr/>
    </dgm:pt>
    <dgm:pt modelId="{402709FE-ACC3-4DDC-A465-EE895A024A64}" type="pres">
      <dgm:prSet presAssocID="{1BA6ABEE-49E6-4D23-817C-B03007FF8E72}" presName="bgRect" presStyleLbl="bgShp" presStyleIdx="1" presStyleCnt="3"/>
      <dgm:spPr/>
    </dgm:pt>
    <dgm:pt modelId="{126EDABF-AA39-4757-A967-1253AFE3866E}" type="pres">
      <dgm:prSet presAssocID="{1BA6ABEE-49E6-4D23-817C-B03007FF8E7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1F0C44A7-81CF-426D-8AC5-C981975B8818}" type="pres">
      <dgm:prSet presAssocID="{1BA6ABEE-49E6-4D23-817C-B03007FF8E72}" presName="spaceRect" presStyleCnt="0"/>
      <dgm:spPr/>
    </dgm:pt>
    <dgm:pt modelId="{FB311E29-C07B-457B-9FEE-097998C089CB}" type="pres">
      <dgm:prSet presAssocID="{1BA6ABEE-49E6-4D23-817C-B03007FF8E72}" presName="parTx" presStyleLbl="revTx" presStyleIdx="1" presStyleCnt="3">
        <dgm:presLayoutVars>
          <dgm:chMax val="0"/>
          <dgm:chPref val="0"/>
        </dgm:presLayoutVars>
      </dgm:prSet>
      <dgm:spPr/>
    </dgm:pt>
    <dgm:pt modelId="{EBB6F6B9-6DBA-4388-8FA2-2BFC0B67DFBB}" type="pres">
      <dgm:prSet presAssocID="{A34A0C23-3C71-4D95-BFCC-BE56EED98EF5}" presName="sibTrans" presStyleCnt="0"/>
      <dgm:spPr/>
    </dgm:pt>
    <dgm:pt modelId="{F5091AEF-D29F-475B-AA6B-156573D33E3B}" type="pres">
      <dgm:prSet presAssocID="{4137700A-CC81-456B-83C6-213E81048EAD}" presName="compNode" presStyleCnt="0"/>
      <dgm:spPr/>
    </dgm:pt>
    <dgm:pt modelId="{8A53462A-C87A-455C-831C-F2D4260E3634}" type="pres">
      <dgm:prSet presAssocID="{4137700A-CC81-456B-83C6-213E81048EAD}" presName="bgRect" presStyleLbl="bgShp" presStyleIdx="2" presStyleCnt="3"/>
      <dgm:spPr/>
    </dgm:pt>
    <dgm:pt modelId="{7E95ABBC-A4D5-4C0E-87CF-76165FFEC4A8}" type="pres">
      <dgm:prSet presAssocID="{4137700A-CC81-456B-83C6-213E81048EA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ns"/>
        </a:ext>
      </dgm:extLst>
    </dgm:pt>
    <dgm:pt modelId="{890E88C1-557A-4D09-9C3B-98A8A7092DDE}" type="pres">
      <dgm:prSet presAssocID="{4137700A-CC81-456B-83C6-213E81048EAD}" presName="spaceRect" presStyleCnt="0"/>
      <dgm:spPr/>
    </dgm:pt>
    <dgm:pt modelId="{27B9EEE0-684A-4252-90D9-6E175C3EB8F9}" type="pres">
      <dgm:prSet presAssocID="{4137700A-CC81-456B-83C6-213E81048EA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FCA0B6B-94C0-4C1D-85DF-BAD4D409F504}" srcId="{93586D4D-F0B6-4242-8ACE-819D04F55AE8}" destId="{90131144-DE9D-4255-B5CC-36F620EC7613}" srcOrd="0" destOrd="0" parTransId="{05B03639-DE69-41BB-AE12-4E5904F2010C}" sibTransId="{D58347AD-EEC7-4812-9A74-6C9DFE68CA32}"/>
    <dgm:cxn modelId="{5F77A581-1908-4B88-9108-948F96215095}" type="presOf" srcId="{90131144-DE9D-4255-B5CC-36F620EC7613}" destId="{FDC64465-61CF-4B8C-806D-B3E43C3F5A14}" srcOrd="0" destOrd="0" presId="urn:microsoft.com/office/officeart/2018/2/layout/IconVerticalSolidList"/>
    <dgm:cxn modelId="{71F98991-CB8A-4606-BBDE-797BE6848647}" type="presOf" srcId="{93586D4D-F0B6-4242-8ACE-819D04F55AE8}" destId="{B940538E-97ED-4C61-9EF2-F2D5D8665CF2}" srcOrd="0" destOrd="0" presId="urn:microsoft.com/office/officeart/2018/2/layout/IconVerticalSolidList"/>
    <dgm:cxn modelId="{6D1C9A9C-7006-4140-B8B2-F2C518536E04}" srcId="{93586D4D-F0B6-4242-8ACE-819D04F55AE8}" destId="{4137700A-CC81-456B-83C6-213E81048EAD}" srcOrd="2" destOrd="0" parTransId="{5991442C-2AFC-4CE9-80EF-54B62FFF485E}" sibTransId="{DE9DE289-7D08-4D3B-8E8F-F6B8CDF439AA}"/>
    <dgm:cxn modelId="{07B24FA7-81C2-40E8-BDAE-89B8D6E7F2B0}" type="presOf" srcId="{4137700A-CC81-456B-83C6-213E81048EAD}" destId="{27B9EEE0-684A-4252-90D9-6E175C3EB8F9}" srcOrd="0" destOrd="0" presId="urn:microsoft.com/office/officeart/2018/2/layout/IconVerticalSolidList"/>
    <dgm:cxn modelId="{468A96A8-9817-4409-A51A-A4AB40815310}" srcId="{93586D4D-F0B6-4242-8ACE-819D04F55AE8}" destId="{1BA6ABEE-49E6-4D23-817C-B03007FF8E72}" srcOrd="1" destOrd="0" parTransId="{8549AFAC-F93F-43AE-BB56-D2C01E410E9D}" sibTransId="{A34A0C23-3C71-4D95-BFCC-BE56EED98EF5}"/>
    <dgm:cxn modelId="{EC5966F4-E8C2-4C64-B7E9-681DB8542053}" type="presOf" srcId="{1BA6ABEE-49E6-4D23-817C-B03007FF8E72}" destId="{FB311E29-C07B-457B-9FEE-097998C089CB}" srcOrd="0" destOrd="0" presId="urn:microsoft.com/office/officeart/2018/2/layout/IconVerticalSolidList"/>
    <dgm:cxn modelId="{0719803D-2630-4EFA-BAD6-31ED750A2110}" type="presParOf" srcId="{B940538E-97ED-4C61-9EF2-F2D5D8665CF2}" destId="{E5F69139-F4F1-4C4D-A530-A0463075A857}" srcOrd="0" destOrd="0" presId="urn:microsoft.com/office/officeart/2018/2/layout/IconVerticalSolidList"/>
    <dgm:cxn modelId="{A0E0CAD7-45A4-489C-B5D6-935B460FDE6E}" type="presParOf" srcId="{E5F69139-F4F1-4C4D-A530-A0463075A857}" destId="{53CC6B69-E96D-443F-803C-06146B15859F}" srcOrd="0" destOrd="0" presId="urn:microsoft.com/office/officeart/2018/2/layout/IconVerticalSolidList"/>
    <dgm:cxn modelId="{3447C52C-ACCD-4AD0-8309-65D494EDDC49}" type="presParOf" srcId="{E5F69139-F4F1-4C4D-A530-A0463075A857}" destId="{7728386E-2619-4125-A0AB-4CDDD8C95C02}" srcOrd="1" destOrd="0" presId="urn:microsoft.com/office/officeart/2018/2/layout/IconVerticalSolidList"/>
    <dgm:cxn modelId="{19CC3357-D48F-4C04-AC4C-0ABAB0AEC515}" type="presParOf" srcId="{E5F69139-F4F1-4C4D-A530-A0463075A857}" destId="{6B2537C4-D636-4E90-936D-E036409555D2}" srcOrd="2" destOrd="0" presId="urn:microsoft.com/office/officeart/2018/2/layout/IconVerticalSolidList"/>
    <dgm:cxn modelId="{91646A1B-AAEE-4523-99C0-113CCAE3A609}" type="presParOf" srcId="{E5F69139-F4F1-4C4D-A530-A0463075A857}" destId="{FDC64465-61CF-4B8C-806D-B3E43C3F5A14}" srcOrd="3" destOrd="0" presId="urn:microsoft.com/office/officeart/2018/2/layout/IconVerticalSolidList"/>
    <dgm:cxn modelId="{DDA11C7A-ED94-47C7-8910-CEE1811520B5}" type="presParOf" srcId="{B940538E-97ED-4C61-9EF2-F2D5D8665CF2}" destId="{2ABEF3EF-5B1D-462B-812E-9398EA31E294}" srcOrd="1" destOrd="0" presId="urn:microsoft.com/office/officeart/2018/2/layout/IconVerticalSolidList"/>
    <dgm:cxn modelId="{83604E8F-B9E5-46BC-8237-B1543DD73479}" type="presParOf" srcId="{B940538E-97ED-4C61-9EF2-F2D5D8665CF2}" destId="{F590B01A-5CDB-4257-BFE2-7F2A53FC5762}" srcOrd="2" destOrd="0" presId="urn:microsoft.com/office/officeart/2018/2/layout/IconVerticalSolidList"/>
    <dgm:cxn modelId="{B47F648C-B919-4B91-AF77-39028FFDF3D9}" type="presParOf" srcId="{F590B01A-5CDB-4257-BFE2-7F2A53FC5762}" destId="{402709FE-ACC3-4DDC-A465-EE895A024A64}" srcOrd="0" destOrd="0" presId="urn:microsoft.com/office/officeart/2018/2/layout/IconVerticalSolidList"/>
    <dgm:cxn modelId="{14601DA0-C7E7-4695-BDF6-369F609FD819}" type="presParOf" srcId="{F590B01A-5CDB-4257-BFE2-7F2A53FC5762}" destId="{126EDABF-AA39-4757-A967-1253AFE3866E}" srcOrd="1" destOrd="0" presId="urn:microsoft.com/office/officeart/2018/2/layout/IconVerticalSolidList"/>
    <dgm:cxn modelId="{1F3BB8DB-9B8B-4581-BDD3-78B94C1258CC}" type="presParOf" srcId="{F590B01A-5CDB-4257-BFE2-7F2A53FC5762}" destId="{1F0C44A7-81CF-426D-8AC5-C981975B8818}" srcOrd="2" destOrd="0" presId="urn:microsoft.com/office/officeart/2018/2/layout/IconVerticalSolidList"/>
    <dgm:cxn modelId="{4081BEF1-2164-4D84-AFB4-AEA4ECBAE48B}" type="presParOf" srcId="{F590B01A-5CDB-4257-BFE2-7F2A53FC5762}" destId="{FB311E29-C07B-457B-9FEE-097998C089CB}" srcOrd="3" destOrd="0" presId="urn:microsoft.com/office/officeart/2018/2/layout/IconVerticalSolidList"/>
    <dgm:cxn modelId="{3E96EACB-C127-493C-AA0E-E9EA795FC3B3}" type="presParOf" srcId="{B940538E-97ED-4C61-9EF2-F2D5D8665CF2}" destId="{EBB6F6B9-6DBA-4388-8FA2-2BFC0B67DFBB}" srcOrd="3" destOrd="0" presId="urn:microsoft.com/office/officeart/2018/2/layout/IconVerticalSolidList"/>
    <dgm:cxn modelId="{9BCE2B1B-C437-4440-AD91-29ECCA5A1097}" type="presParOf" srcId="{B940538E-97ED-4C61-9EF2-F2D5D8665CF2}" destId="{F5091AEF-D29F-475B-AA6B-156573D33E3B}" srcOrd="4" destOrd="0" presId="urn:microsoft.com/office/officeart/2018/2/layout/IconVerticalSolidList"/>
    <dgm:cxn modelId="{E4B7F45D-F8DB-4D1D-A9F8-629FA411E040}" type="presParOf" srcId="{F5091AEF-D29F-475B-AA6B-156573D33E3B}" destId="{8A53462A-C87A-455C-831C-F2D4260E3634}" srcOrd="0" destOrd="0" presId="urn:microsoft.com/office/officeart/2018/2/layout/IconVerticalSolidList"/>
    <dgm:cxn modelId="{B92C48E7-D99F-48EA-960C-6C884E006630}" type="presParOf" srcId="{F5091AEF-D29F-475B-AA6B-156573D33E3B}" destId="{7E95ABBC-A4D5-4C0E-87CF-76165FFEC4A8}" srcOrd="1" destOrd="0" presId="urn:microsoft.com/office/officeart/2018/2/layout/IconVerticalSolidList"/>
    <dgm:cxn modelId="{048C472B-0119-4A3F-B213-0880E4EF471C}" type="presParOf" srcId="{F5091AEF-D29F-475B-AA6B-156573D33E3B}" destId="{890E88C1-557A-4D09-9C3B-98A8A7092DDE}" srcOrd="2" destOrd="0" presId="urn:microsoft.com/office/officeart/2018/2/layout/IconVerticalSolidList"/>
    <dgm:cxn modelId="{E89766F5-A22D-4F66-BB1E-5ED4084A87E6}" type="presParOf" srcId="{F5091AEF-D29F-475B-AA6B-156573D33E3B}" destId="{27B9EEE0-684A-4252-90D9-6E175C3EB8F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4909DD-A506-4EAF-AB02-FA468BF827B2}">
      <dsp:nvSpPr>
        <dsp:cNvPr id="0" name=""/>
        <dsp:cNvSpPr/>
      </dsp:nvSpPr>
      <dsp:spPr>
        <a:xfrm>
          <a:off x="0" y="1312943"/>
          <a:ext cx="6391275" cy="262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6034" tIns="1332992" rIns="49603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Theology of Money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Financial </a:t>
          </a:r>
          <a:r>
            <a:rPr lang="en-US" sz="1800" kern="1200" dirty="0"/>
            <a:t>management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Financial reporting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Financial planning</a:t>
          </a:r>
        </a:p>
      </dsp:txBody>
      <dsp:txXfrm>
        <a:off x="0" y="1312943"/>
        <a:ext cx="6391275" cy="2620800"/>
      </dsp:txXfrm>
    </dsp:sp>
    <dsp:sp modelId="{6399409D-6EBE-4E6B-A654-DFFAEE26ABEE}">
      <dsp:nvSpPr>
        <dsp:cNvPr id="0" name=""/>
        <dsp:cNvSpPr/>
      </dsp:nvSpPr>
      <dsp:spPr>
        <a:xfrm>
          <a:off x="63194" y="1374534"/>
          <a:ext cx="6321039" cy="88304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102" tIns="0" rIns="16910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Overview.  What is purpose of Treasurer</a:t>
          </a:r>
        </a:p>
      </dsp:txBody>
      <dsp:txXfrm>
        <a:off x="106301" y="1417641"/>
        <a:ext cx="6234825" cy="7968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4909DD-A506-4EAF-AB02-FA468BF827B2}">
      <dsp:nvSpPr>
        <dsp:cNvPr id="0" name=""/>
        <dsp:cNvSpPr/>
      </dsp:nvSpPr>
      <dsp:spPr>
        <a:xfrm>
          <a:off x="0" y="1816943"/>
          <a:ext cx="6391275" cy="161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6034" tIns="1332992" rIns="49603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/>
        </a:p>
      </dsp:txBody>
      <dsp:txXfrm>
        <a:off x="0" y="1816943"/>
        <a:ext cx="6391275" cy="1612800"/>
      </dsp:txXfrm>
    </dsp:sp>
    <dsp:sp modelId="{6399409D-6EBE-4E6B-A654-DFFAEE26ABEE}">
      <dsp:nvSpPr>
        <dsp:cNvPr id="0" name=""/>
        <dsp:cNvSpPr/>
      </dsp:nvSpPr>
      <dsp:spPr>
        <a:xfrm>
          <a:off x="63194" y="1878534"/>
          <a:ext cx="6321039" cy="88304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102" tIns="0" rIns="16910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The Theology of Money</a:t>
          </a:r>
        </a:p>
      </dsp:txBody>
      <dsp:txXfrm>
        <a:off x="106301" y="1921641"/>
        <a:ext cx="6234825" cy="7968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CC6B69-E96D-443F-803C-06146B15859F}">
      <dsp:nvSpPr>
        <dsp:cNvPr id="0" name=""/>
        <dsp:cNvSpPr/>
      </dsp:nvSpPr>
      <dsp:spPr>
        <a:xfrm>
          <a:off x="0" y="640"/>
          <a:ext cx="6391275" cy="14986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8386E-2619-4125-A0AB-4CDDD8C95C02}">
      <dsp:nvSpPr>
        <dsp:cNvPr id="0" name=""/>
        <dsp:cNvSpPr/>
      </dsp:nvSpPr>
      <dsp:spPr>
        <a:xfrm>
          <a:off x="453352" y="337845"/>
          <a:ext cx="824278" cy="8242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C64465-61CF-4B8C-806D-B3E43C3F5A14}">
      <dsp:nvSpPr>
        <dsp:cNvPr id="0" name=""/>
        <dsp:cNvSpPr/>
      </dsp:nvSpPr>
      <dsp:spPr>
        <a:xfrm>
          <a:off x="1730984" y="640"/>
          <a:ext cx="4660290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What are your questions?</a:t>
          </a:r>
          <a:endParaRPr lang="en-US" sz="2500" kern="1200"/>
        </a:p>
      </dsp:txBody>
      <dsp:txXfrm>
        <a:off x="1730984" y="640"/>
        <a:ext cx="4660290" cy="1498687"/>
      </dsp:txXfrm>
    </dsp:sp>
    <dsp:sp modelId="{402709FE-ACC3-4DDC-A465-EE895A024A64}">
      <dsp:nvSpPr>
        <dsp:cNvPr id="0" name=""/>
        <dsp:cNvSpPr/>
      </dsp:nvSpPr>
      <dsp:spPr>
        <a:xfrm>
          <a:off x="0" y="1873999"/>
          <a:ext cx="6391275" cy="14986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6EDABF-AA39-4757-A967-1253AFE3866E}">
      <dsp:nvSpPr>
        <dsp:cNvPr id="0" name=""/>
        <dsp:cNvSpPr/>
      </dsp:nvSpPr>
      <dsp:spPr>
        <a:xfrm>
          <a:off x="453352" y="2211204"/>
          <a:ext cx="824278" cy="8242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311E29-C07B-457B-9FEE-097998C089CB}">
      <dsp:nvSpPr>
        <dsp:cNvPr id="0" name=""/>
        <dsp:cNvSpPr/>
      </dsp:nvSpPr>
      <dsp:spPr>
        <a:xfrm>
          <a:off x="1730984" y="1873999"/>
          <a:ext cx="4660290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What do we need to cover in more depth?</a:t>
          </a:r>
          <a:endParaRPr lang="en-US" sz="2500" kern="1200"/>
        </a:p>
      </dsp:txBody>
      <dsp:txXfrm>
        <a:off x="1730984" y="1873999"/>
        <a:ext cx="4660290" cy="1498687"/>
      </dsp:txXfrm>
    </dsp:sp>
    <dsp:sp modelId="{8A53462A-C87A-455C-831C-F2D4260E3634}">
      <dsp:nvSpPr>
        <dsp:cNvPr id="0" name=""/>
        <dsp:cNvSpPr/>
      </dsp:nvSpPr>
      <dsp:spPr>
        <a:xfrm>
          <a:off x="0" y="3747359"/>
          <a:ext cx="6391275" cy="14986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5ABBC-A4D5-4C0E-87CF-76165FFEC4A8}">
      <dsp:nvSpPr>
        <dsp:cNvPr id="0" name=""/>
        <dsp:cNvSpPr/>
      </dsp:nvSpPr>
      <dsp:spPr>
        <a:xfrm>
          <a:off x="453352" y="4084563"/>
          <a:ext cx="824278" cy="8242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B9EEE0-684A-4252-90D9-6E175C3EB8F9}">
      <dsp:nvSpPr>
        <dsp:cNvPr id="0" name=""/>
        <dsp:cNvSpPr/>
      </dsp:nvSpPr>
      <dsp:spPr>
        <a:xfrm>
          <a:off x="1730984" y="3747359"/>
          <a:ext cx="4660290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What do we need to cover in less depth?</a:t>
          </a:r>
          <a:endParaRPr lang="en-US" sz="2500" kern="1200"/>
        </a:p>
      </dsp:txBody>
      <dsp:txXfrm>
        <a:off x="1730984" y="3747359"/>
        <a:ext cx="4660290" cy="14986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7A2682-EB0E-4ECC-BCE4-8A18511BBFD0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268E0-8443-4C27-8263-FE1ABABD0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117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Parable of the Talents (Matt 25:14-30).  We are called to use the gifts we have received.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8268E0-8443-4C27-8263-FE1ABABD024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455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8268E0-8443-4C27-8263-FE1ABABD024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792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BOP representative: Kristin </a:t>
            </a:r>
            <a:r>
              <a:rPr lang="en-US" dirty="0" err="1"/>
              <a:t>Leucht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8268E0-8443-4C27-8263-FE1ABABD024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08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8268E0-8443-4C27-8263-FE1ABABD024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545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647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35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668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294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1981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27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86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31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645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92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076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471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19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066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777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01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DFC9A04E-3B8B-442F-B7EF-127EAD3F337F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8F48CD32-43EC-43CD-A465-44839274D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16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24BBFDAF-FB0A-F03E-FA99-4860AA204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BEBEB"/>
                </a:solidFill>
              </a:rPr>
              <a:t>Presbytery of Utah</a:t>
            </a:r>
            <a:br>
              <a:rPr lang="en-US" dirty="0">
                <a:solidFill>
                  <a:srgbClr val="EBEBEB"/>
                </a:solidFill>
              </a:rPr>
            </a:br>
            <a:r>
              <a:rPr lang="en-US" dirty="0">
                <a:solidFill>
                  <a:srgbClr val="EBEBEB"/>
                </a:solidFill>
              </a:rPr>
              <a:t>Treasurer Training 2026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09DA3F10-6FF1-F14D-4A1E-4270423F75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9952193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31144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C0F5DA-B59F-4F13-8BB8-FFD8F2C57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9CEA1DEC-CC9E-4776-9E08-048A15BFA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CE399CF-F4B8-4832-A8CB-B93F6B1E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1F23E73A-FDC8-462C-83C1-3AA89614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B903B2-1362-D80F-8CCE-A2A9453A6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n-US" sz="2700">
                <a:solidFill>
                  <a:srgbClr val="EBEBEB"/>
                </a:solidFill>
              </a:rPr>
              <a:t>Oversight/Advice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43581-22B5-B0ED-0F80-620A54FFE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/>
              <a:t>Report to: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Finance committee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Session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Annual review/audit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/>
              <a:t>Written Instructions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Book of Order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Procedures Manual/resolution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Job description(s) 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772875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DED67D5-5C04-610E-E4FE-0D54B633F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Questions &amp; Answers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F5F4AB6-4386-6F98-59CA-3FCD29C294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9574720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24627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EA0880-68F0-E13A-2EE0-600303EF3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A5676FC-C3DC-D79F-6C46-54440A17A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162FB4C-D62C-7160-0BCF-B929D2D17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C26DE53-49B8-AA17-395C-04D4D7712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8C4D4CE-0ED3-1823-C4D0-17C4E8125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78E1F0C-896E-21B2-EC4D-4B9DA9903B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4F09ADB-7210-24FF-92CF-4594E9B69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074AC6B8-D01C-D35B-C213-D25B60BD5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2BA6D477-23FC-5198-483D-9A9C00CBE4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1D008B71-8159-C9A8-38D5-8BAE380F6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BEBEB"/>
                </a:solidFill>
              </a:rPr>
              <a:t>Presbytery of Utah</a:t>
            </a:r>
            <a:br>
              <a:rPr lang="en-US" dirty="0">
                <a:solidFill>
                  <a:srgbClr val="EBEBEB"/>
                </a:solidFill>
              </a:rPr>
            </a:br>
            <a:r>
              <a:rPr lang="en-US" dirty="0">
                <a:solidFill>
                  <a:srgbClr val="EBEBEB"/>
                </a:solidFill>
              </a:rPr>
              <a:t>Treasurer Training 2026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B3BE31-0BBD-547E-055D-0E652899E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075BA632-A600-06CD-2684-340C76DDBC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5395817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34355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16249-C976-95EF-F0D1-393CF3CF0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06B41-DAAA-D0E7-7C5F-B9571C217E7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Bookkeeping.  Recording incoming and outgoing funds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Procedures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Procedures manual, resolution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Receiving, recording donations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Record donor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Record purpose (general, capital, designated)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Handling cash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A25BD1-2C35-EC4D-42BB-7B1A22A41A8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971550" lvl="1" indent="-514350">
              <a:buFont typeface="+mj-lt"/>
              <a:buAutoNum type="alphaLcPeriod"/>
            </a:pPr>
            <a:r>
              <a:rPr lang="en-US" dirty="0"/>
              <a:t>General, capital vs designated expenses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Recurring expenses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Payroll</a:t>
            </a:r>
          </a:p>
          <a:p>
            <a:pPr marL="1428750" lvl="2" indent="-514350">
              <a:buFont typeface="+mj-lt"/>
              <a:buAutoNum type="romanLcPeriod"/>
            </a:pPr>
            <a:r>
              <a:rPr lang="en-US" dirty="0"/>
              <a:t>withholding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Reimbursements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Who signs, who’s on accounts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Online, bank bill-pay, ACH </a:t>
            </a:r>
            <a:r>
              <a:rPr lang="en-US" dirty="0" err="1"/>
              <a:t>pmts</a:t>
            </a:r>
            <a:endParaRPr lang="en-US" dirty="0"/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Investments</a:t>
            </a:r>
          </a:p>
        </p:txBody>
      </p:sp>
    </p:spTree>
    <p:extLst>
      <p:ext uri="{BB962C8B-B14F-4D97-AF65-F5344CB8AC3E}">
        <p14:creationId xmlns:p14="http://schemas.microsoft.com/office/powerpoint/2010/main" val="4078880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C0F5DA-B59F-4F13-8BB8-FFD8F2C57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9CEA1DEC-CC9E-4776-9E08-048A15BFA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CE399CF-F4B8-4832-A8CB-B93F6B1E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1F23E73A-FDC8-462C-83C1-3AA89614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62FC60-2689-0F9E-0532-EFE803AF3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n-US" sz="2200">
                <a:solidFill>
                  <a:srgbClr val="EBEBEB"/>
                </a:solidFill>
              </a:rPr>
              <a:t>Budgeting/Forecasting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220B9-6A05-226A-A4EB-8DA4AB69C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/>
              <a:t>One year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Terms of Call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Session approved budget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/>
              <a:t>3-month cash needs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/>
              <a:t>3-5 year forecast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What might change over 3-5 years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Capital/building &amp; equipment needs</a:t>
            </a:r>
          </a:p>
          <a:p>
            <a:pPr marL="514350" indent="-514350">
              <a:buFont typeface="+mj-lt"/>
              <a:buAutoNum type="arabicPeriod"/>
            </a:pPr>
            <a:endParaRPr lang="en-US" sz="2000"/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30051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C0F5DA-B59F-4F13-8BB8-FFD8F2C57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9CEA1DEC-CC9E-4776-9E08-048A15BFA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CE399CF-F4B8-4832-A8CB-B93F6B1E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1F23E73A-FDC8-462C-83C1-3AA89614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65678-52A0-41D9-B707-D37D3EC81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n-US" sz="3200">
                <a:solidFill>
                  <a:srgbClr val="EBEBEB"/>
                </a:solidFill>
              </a:rPr>
              <a:t>Reporting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125D8-B2D3-4DFD-E335-901EB4286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dirty="0"/>
              <a:t>Bank reconciliation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Investment statements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Monthly balance sheet, income &amp; expense, fund activity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Cash available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 dirty="0"/>
              <a:t>General funds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 dirty="0"/>
              <a:t>Designated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Donation statements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 dirty="0"/>
              <a:t>$250+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Tax returns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 dirty="0"/>
              <a:t>$1,000+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Annual Review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1800" i="1" dirty="0"/>
              <a:t>Would a group review be helpful?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75258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C0F5DA-B59F-4F13-8BB8-FFD8F2C57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9CEA1DEC-CC9E-4776-9E08-048A15BFA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CE399CF-F4B8-4832-A8CB-B93F6B1E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1F23E73A-FDC8-462C-83C1-3AA89614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3AC402-CA0B-788B-F705-F2BF27F78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n-US" sz="3200">
                <a:solidFill>
                  <a:srgbClr val="EBEBEB"/>
                </a:solidFill>
              </a:rPr>
              <a:t>Designated Funds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F8EDD-7E49-3A10-77E4-BBD39CAA9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/>
              <a:t>vs General Funds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/>
              <a:t>Session controlled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/>
              <a:t>Donor restrictions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/>
              <a:t>Presbyterian Women</a:t>
            </a:r>
          </a:p>
          <a:p>
            <a:pPr marL="0" indent="0"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876378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C0F5DA-B59F-4F13-8BB8-FFD8F2C57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9CEA1DEC-CC9E-4776-9E08-048A15BFA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CE399CF-F4B8-4832-A8CB-B93F6B1E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1F23E73A-FDC8-462C-83C1-3AA89614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7C48DB-9513-92F3-C02A-2AA34C8B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n-US" sz="3200">
                <a:solidFill>
                  <a:srgbClr val="EBEBEB"/>
                </a:solidFill>
              </a:rPr>
              <a:t>Insurance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54B5F-2678-EC29-D63A-41DCCFD1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/>
              <a:t>Property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group Presbytery policy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pay directly to Insurer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Includes Liability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/>
              <a:t>Worker Compensation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Group Presbytery policy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Pay to Presbytery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Includes Auto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Annual audit</a:t>
            </a:r>
          </a:p>
        </p:txBody>
      </p:sp>
    </p:spTree>
    <p:extLst>
      <p:ext uri="{BB962C8B-B14F-4D97-AF65-F5344CB8AC3E}">
        <p14:creationId xmlns:p14="http://schemas.microsoft.com/office/powerpoint/2010/main" val="669555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C0F5DA-B59F-4F13-8BB8-FFD8F2C57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9CEA1DEC-CC9E-4776-9E08-048A15BFA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CE399CF-F4B8-4832-A8CB-B93F6B1E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1F23E73A-FDC8-462C-83C1-3AA89614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D7AF2C-5120-B4D3-A0E2-9D9B1863F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n-US" sz="3200">
                <a:solidFill>
                  <a:srgbClr val="EBEBEB"/>
                </a:solidFill>
              </a:rPr>
              <a:t>Taxes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D085B-8F26-B36A-D207-6ED738504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/>
              <a:t>Payroll, withholding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940/941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W-2 - employee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1099 – independent contractor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/>
              <a:t>Property taxes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nonprofit use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consistent with religious use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/>
              <a:t>Income Taxes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$1,000 unrelated income – Form 990</a:t>
            </a:r>
          </a:p>
        </p:txBody>
      </p:sp>
    </p:spTree>
    <p:extLst>
      <p:ext uri="{BB962C8B-B14F-4D97-AF65-F5344CB8AC3E}">
        <p14:creationId xmlns:p14="http://schemas.microsoft.com/office/powerpoint/2010/main" val="3423665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C0F5DA-B59F-4F13-8BB8-FFD8F2C57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9CEA1DEC-CC9E-4776-9E08-048A15BFA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CE399CF-F4B8-4832-A8CB-B93F6B1E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1F23E73A-FDC8-462C-83C1-3AA89614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BCD9B7-3EAF-2F25-3FDE-C3A62229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n-US" sz="3200">
                <a:solidFill>
                  <a:srgbClr val="EBEBEB"/>
                </a:solidFill>
              </a:rPr>
              <a:t>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E36CE-9F40-73DF-CDC8-A61AF2416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/>
              <a:t>Benefits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/>
              <a:t>Board of Pensions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Clergy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Non-Clergy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Retirement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000"/>
              <a:t>Medical coverage</a:t>
            </a:r>
          </a:p>
        </p:txBody>
      </p:sp>
    </p:spTree>
    <p:extLst>
      <p:ext uri="{BB962C8B-B14F-4D97-AF65-F5344CB8AC3E}">
        <p14:creationId xmlns:p14="http://schemas.microsoft.com/office/powerpoint/2010/main" val="14045879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354FE87DC3BD4E8A4FB291FF12B731" ma:contentTypeVersion="12" ma:contentTypeDescription="Create a new document." ma:contentTypeScope="" ma:versionID="c319f810e1141d2c87014ac89bc14f55">
  <xsd:schema xmlns:xsd="http://www.w3.org/2001/XMLSchema" xmlns:xs="http://www.w3.org/2001/XMLSchema" xmlns:p="http://schemas.microsoft.com/office/2006/metadata/properties" xmlns:ns2="7b82a250-6ad4-4726-b442-5ea20f63b162" xmlns:ns3="63ce3d9d-5f61-4a23-9cbf-1dfe7641d3e2" targetNamespace="http://schemas.microsoft.com/office/2006/metadata/properties" ma:root="true" ma:fieldsID="f9251f3be55f574e32dddc2589b7e717" ns2:_="" ns3:_="">
    <xsd:import namespace="7b82a250-6ad4-4726-b442-5ea20f63b162"/>
    <xsd:import namespace="63ce3d9d-5f61-4a23-9cbf-1dfe7641d3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82a250-6ad4-4726-b442-5ea20f63b1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193171f-16b3-4c52-998a-585f0aa4e1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ce3d9d-5f61-4a23-9cbf-1dfe7641d3e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c8bbe93-e283-4033-959b-994af1c1b0e6}" ma:internalName="TaxCatchAll" ma:showField="CatchAllData" ma:web="63ce3d9d-5f61-4a23-9cbf-1dfe7641d3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3ce3d9d-5f61-4a23-9cbf-1dfe7641d3e2" xsi:nil="true"/>
    <lcf76f155ced4ddcb4097134ff3c332f xmlns="7b82a250-6ad4-4726-b442-5ea20f63b16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777FC5E-0986-41B0-807F-907EDAD92649}"/>
</file>

<file path=customXml/itemProps2.xml><?xml version="1.0" encoding="utf-8"?>
<ds:datastoreItem xmlns:ds="http://schemas.openxmlformats.org/officeDocument/2006/customXml" ds:itemID="{28E1EAFA-D787-4AAC-A399-55ED45E7B6B4}"/>
</file>

<file path=customXml/itemProps3.xml><?xml version="1.0" encoding="utf-8"?>
<ds:datastoreItem xmlns:ds="http://schemas.openxmlformats.org/officeDocument/2006/customXml" ds:itemID="{5C1B473E-F7AB-4754-B492-BD892A9055C4}"/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TM02900722[[fn=Ion Boardroom]]</Template>
  <TotalTime>4322</TotalTime>
  <Words>314</Words>
  <Application>Microsoft Office PowerPoint</Application>
  <PresentationFormat>Widescreen</PresentationFormat>
  <Paragraphs>96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Century Gothic</vt:lpstr>
      <vt:lpstr>Wingdings 3</vt:lpstr>
      <vt:lpstr>Ion Boardroom</vt:lpstr>
      <vt:lpstr>Presbytery of Utah Treasurer Training 2026</vt:lpstr>
      <vt:lpstr>Presbytery of Utah Treasurer Training 2026</vt:lpstr>
      <vt:lpstr>Financial Management</vt:lpstr>
      <vt:lpstr>Budgeting/Forecasting</vt:lpstr>
      <vt:lpstr>Reporting</vt:lpstr>
      <vt:lpstr>Designated Funds</vt:lpstr>
      <vt:lpstr>Insurance</vt:lpstr>
      <vt:lpstr>Taxes</vt:lpstr>
      <vt:lpstr>Benefits</vt:lpstr>
      <vt:lpstr>Oversight/Advice</vt:lpstr>
      <vt:lpstr>Questions &amp; Answers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Tim Fluetsch</dc:creator>
  <cp:lastModifiedBy>Tim Fluetsch</cp:lastModifiedBy>
  <cp:revision>9</cp:revision>
  <cp:lastPrinted>2025-03-13T16:56:40Z</cp:lastPrinted>
  <dcterms:created xsi:type="dcterms:W3CDTF">2025-02-07T18:55:00Z</dcterms:created>
  <dcterms:modified xsi:type="dcterms:W3CDTF">2025-12-04T16:49:51Z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0x010100A2354FE87DC3BD4E8A4FB291FF12B731</vt:lpwstr>
  </property>
</Properties>
</file>